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5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CA0B1F-EC5B-9847-B4F5-3F6B4B74A860}" v="2155" dt="2025-10-10T02:40:34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94473"/>
  </p:normalViewPr>
  <p:slideViewPr>
    <p:cSldViewPr snapToGrid="0">
      <p:cViewPr varScale="1">
        <p:scale>
          <a:sx n="100" d="100"/>
          <a:sy n="100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E9590-7A76-574D-8E0B-790850DD10F7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2F0E4-153C-B940-84A5-D61F6431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2F0E4-153C-B940-84A5-D61F643178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0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91A9-3A2F-1D44-EB2B-A98CEBB12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F3C3-FFC8-4D58-89A5-FD9B8F784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C4638-942E-7DF2-1B32-6F32AC52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AD3B-B126-3BD6-28BE-B9D37B8E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3A66C-3A67-AFFA-1BED-CF7EC5E3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5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324A-BD45-8AEE-5882-FEE517B8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91217-09D5-2E91-F541-668F827E9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A4CAE-29DC-2B63-C39B-B57BDE3DE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240DD-42D6-5758-8F6E-4C3394B7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7ACD8-A891-9ED3-2430-16A85948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8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1887D6-2C5D-22E6-6BE0-FBFF964CF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5A721-E20B-8080-8534-507F72220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9F2E4-29DD-EDDA-B8A3-8B026A99A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C591-4E06-BB4B-51D6-CE640252A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D5107-5287-D1B9-1B14-0E3DFEF0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3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C987-4583-47A2-DF4C-B1E7FE9A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C725A-BD42-E6CF-3AE1-2A0CD9E15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D314A-3C9C-AA3F-BC5D-6018CEB3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132B3-3257-2B76-FB7D-0BAF087D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7111D-29EC-1A5A-741C-2611491A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0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AFA3-A285-764F-FF87-65F7740E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F3D6B-4250-4E5D-C432-1032309AF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CAA13-D54C-C2D0-5214-C51F5EBE3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2DA14-C52D-5072-26DE-67F427CFA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F22FE-1054-1D57-9359-4A8F49BA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6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482F-0C59-DF2C-E5B4-4C8A53BB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7E9FF-1C3A-4D5A-EF60-AA4007F43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8DCA5-D45E-7651-F6D8-98A602765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D400A-35DD-B9D0-FCCB-A30CEB6FB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EBED5-BD19-E18B-3465-93011911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A3D9A-CEFF-624F-A9DB-868C4712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9470-C24A-C726-A016-D2017FD6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F10B8-F903-3584-FAF0-3680D92A5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E9C28-BFA9-E685-51EE-8E5401DEF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B7D46-BD45-037C-4D9F-B52D65F6CD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C85965-60AF-A966-58EC-8CA23E157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98E4C-8956-08B7-8215-2F66440F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5FBF1-CD3A-2661-A6FD-2547C7EB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58E4D-218C-A651-68FE-1C252CC4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7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BF9F-78CD-AFD7-6B06-29F9ED76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F836C-8601-10A8-076B-537B618D7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00F92-DC5D-F446-50C1-3257466A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ADA23-526C-2746-E1BB-E0D9BDBF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38E11-7AEB-4453-F5D5-6FC24B7D2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A8CA55-C6A8-434D-5FA4-108098FF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7C504-8A4B-F807-E83E-679231660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2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4E03-919C-D555-CCF5-0076E0AAE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1836E-786A-518A-E44B-4C1911B58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24290-2148-39B0-AD20-A1C3A5026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D9D04-7ACF-D896-E43D-85A015F1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010AA-F822-C3ED-F6E8-39481D0B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F2348-D84D-5B41-FA20-63D4C59B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2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7C7B-1CB4-A63E-D6AA-ADCE27E0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4197F-6660-862E-C4C9-3A5BAB253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A7B47-AA96-DF63-44EF-C238A26C4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12C83-5777-20F2-F2DE-F925EF3E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43637-33B5-2FF3-0AAE-1B97C7B66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A5785-DAAE-C862-7128-21B0EAC2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860AA8-F472-CF44-E19C-C538629A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0D560-E432-2533-C05D-E1594D98C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1FF0F-1CA2-1DC0-BE60-B192A4756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60499E-4670-A64B-B66D-DD0C8D0FC44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DB5B8-E325-FEE6-00D8-3F9464102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26050-3772-3C12-1075-062860BB7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40FEC8-B3D6-7646-926C-932F6CFED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6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h.edu/brand/brand-identity/historical-logos/" TargetMode="External"/><Relationship Id="rId2" Type="http://schemas.openxmlformats.org/officeDocument/2006/relationships/hyperlink" Target="https://upload.wikimedia.org/wikipedia/commons/5/55/STAR_Detector_at_Relativistic_Heavy_Ion_Collider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l-about-12.blogspot.com/2011/12/to-5-pointed-star-selections-human-body.html" TargetMode="External"/><Relationship Id="rId4" Type="http://schemas.openxmlformats.org/officeDocument/2006/relationships/hyperlink" Target="https://upload.wikimedia.org/wikipedia/commons/3/33/Phase_diagram_of_water_simplified.sv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18477D1-593B-1B6A-F78C-0A2AC4122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b="7812"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4C8C0D-E1D8-F9AB-D20A-597CCE22B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52" y="1734671"/>
            <a:ext cx="10390094" cy="1801906"/>
          </a:xfr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Evolution of the Speed of Sound from Heavy Ion Collisions using </a:t>
            </a:r>
            <a:r>
              <a:rPr lang="en-US" sz="4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Trajectum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a Heavy Ion Collision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8994D-A76D-F1F3-6983-9CEE1D5B5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5112" y="4612342"/>
            <a:ext cx="6121773" cy="1640542"/>
          </a:xfrm>
          <a:solidFill>
            <a:schemeClr val="tx1"/>
          </a:solidFill>
          <a:ln w="38100">
            <a:solidFill>
              <a:schemeClr val="bg1"/>
            </a:solidFill>
          </a:ln>
        </p:spPr>
        <p:txBody>
          <a:bodyPr anchor="ctr"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Christian Schmidt, Caleb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Broodo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Advisor: Dr. Rene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Bellwied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Department of Physics, University of Houston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 2025 Joint Meeting of the TAOAPS, Texas Section of the AAPT &amp; Zone 13 of the SPS – 10/10/2025</a:t>
            </a:r>
          </a:p>
        </p:txBody>
      </p:sp>
    </p:spTree>
    <p:extLst>
      <p:ext uri="{BB962C8B-B14F-4D97-AF65-F5344CB8AC3E}">
        <p14:creationId xmlns:p14="http://schemas.microsoft.com/office/powerpoint/2010/main" val="1840377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6173B-F8EF-69D8-40B5-38E53DBCB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704A5-1D6D-1060-6CA8-91341A436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764" y="2878827"/>
            <a:ext cx="9972472" cy="11003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pic>
        <p:nvPicPr>
          <p:cNvPr id="6" name="Picture 2" descr="Historical Logos | UH Brand Center | University of Houston">
            <a:extLst>
              <a:ext uri="{FF2B5EF4-FFF2-40B4-BE49-F238E27FC236}">
                <a16:creationId xmlns:a16="http://schemas.microsoft.com/office/drawing/2014/main" id="{4607B243-7C7F-19EF-AB93-BA294BED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7" y="365125"/>
            <a:ext cx="857623" cy="11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24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3EC2-35CA-81A0-835F-FD8EA0EB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909C5-D501-6069-011C-9630770BB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https://upload.wikimedia.org/wikipedia/commons/5/55/STAR_Detector_at_Relativistic_Heavy_Ion_Collider.jpg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https://uh.edu/brand/brand-identity/historical-logos/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https://upload.wikimedia.org/wikipedia/commons/3/33/Phase_diagram_of_water_simplified.svg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https://all-about-12.blogspot.com/2011/12/to-5-pointed-star-selections-human-body.html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86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F83B031-0D51-9DC9-CAFA-CE57013E4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16" y="552240"/>
            <a:ext cx="7545788" cy="565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1A20-10B2-D081-D9CC-15FB44D8F7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644" t="17901" r="22075" b="24899"/>
          <a:stretch>
            <a:fillRect/>
          </a:stretch>
        </p:blipFill>
        <p:spPr>
          <a:xfrm>
            <a:off x="5722706" y="1877803"/>
            <a:ext cx="3955550" cy="301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56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3D7E-6B90-B185-0017-775E0DFF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2A89D-0478-9CD1-F5CE-CE581CB4B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is </a:t>
                </a:r>
                <a:r>
                  <a:rPr lang="en-US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Trajectum</a:t>
                </a:r>
                <a:r>
                  <a:rPr 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Measuring the speed of sound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thermodynamic state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Lattice Quantum Chromodynamics (QCD)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Results from </a:t>
                </a:r>
                <a:r>
                  <a:rPr lang="en-US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Trajectum</a:t>
                </a:r>
                <a:endParaRPr lang="en-US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Commentary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F2A89D-0478-9CD1-F5CE-CE581CB4B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istorical Logos | UH Brand Center | University of Houston">
            <a:extLst>
              <a:ext uri="{FF2B5EF4-FFF2-40B4-BE49-F238E27FC236}">
                <a16:creationId xmlns:a16="http://schemas.microsoft.com/office/drawing/2014/main" id="{1BD037B5-293A-B222-C74B-DAC32325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7" y="365125"/>
            <a:ext cx="857623" cy="11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6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BE03A-F0A6-CF1A-CAFF-1EA4DCC52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AA27A-1CCF-CCE7-3EC5-E425EB42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Trajectum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7250-B041-D033-C656-238691F05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528"/>
            <a:ext cx="5940287" cy="5032375"/>
          </a:xfrm>
        </p:spPr>
        <p:txBody>
          <a:bodyPr>
            <a:norm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Trajectum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set of programs to simulate nuclear collision experiments.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hydrodynamic modeling code (partonic → hadronic).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data of final state observables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studying </a:t>
            </a:r>
            <a:r>
              <a:rPr lang="en-US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Trajectum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equation of state (EOS) of nuclear matter across different collision energies.</a:t>
            </a:r>
          </a:p>
          <a:p>
            <a:pPr lvl="1"/>
            <a:r>
              <a:rPr lang="en-US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Trajectum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tunability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Significance to the QCD phase diagram.</a:t>
            </a:r>
          </a:p>
        </p:txBody>
      </p:sp>
      <p:pic>
        <p:nvPicPr>
          <p:cNvPr id="6" name="Picture 2" descr="Historical Logos | UH Brand Center | University of Houston">
            <a:extLst>
              <a:ext uri="{FF2B5EF4-FFF2-40B4-BE49-F238E27FC236}">
                <a16:creationId xmlns:a16="http://schemas.microsoft.com/office/drawing/2014/main" id="{B2DC657D-CAC2-C8A8-9D36-C3C86D3B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7" y="365125"/>
            <a:ext cx="857623" cy="11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C8BD1E98-2A68-FB21-3FA6-D3782C74D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070" y="1027906"/>
            <a:ext cx="3180522" cy="235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4F031-2D79-7DE7-2285-AEBF6B39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882" y="3772335"/>
            <a:ext cx="4431848" cy="2720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60E0B5-B1C5-6BA9-EA33-4165AF31FDE3}"/>
              </a:ext>
            </a:extLst>
          </p:cNvPr>
          <p:cNvSpPr txBox="1"/>
          <p:nvPr/>
        </p:nvSpPr>
        <p:spPr>
          <a:xfrm>
            <a:off x="9720470" y="3409122"/>
            <a:ext cx="213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[arXiv:2010.15503]</a:t>
            </a:r>
          </a:p>
        </p:txBody>
      </p:sp>
    </p:spTree>
    <p:extLst>
      <p:ext uri="{BB962C8B-B14F-4D97-AF65-F5344CB8AC3E}">
        <p14:creationId xmlns:p14="http://schemas.microsoft.com/office/powerpoint/2010/main" val="391845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ABC93-991D-AD3E-AF9E-CF938D95B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B96E97-6DCC-108B-330F-33A1074C47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Speed of sound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B96E97-6DCC-108B-330F-33A1074C47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61904C-347E-0B70-C44C-20C9339B2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331" y="1564368"/>
                <a:ext cx="5435231" cy="5032376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thermodynamic state variable.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equation – mechanics, thermodynamics, observables: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𝜕𝜖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𝑐h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is </a:t>
                </a:r>
                <a:r>
                  <a:rPr 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centrality?</a:t>
                </a:r>
              </a:p>
              <a:p>
                <a:pPr lvl="1"/>
                <a:r>
                  <a:rPr 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 percentage of total events.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ultra-central argument [arXiv:1908.09728]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takeaway: for ultra-central collisions,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fixed,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law fit: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⟨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⟩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⟨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⟩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0−5%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𝑐h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𝑐h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,0−5%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behavior do we see as we change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What behavior should we see, according to theory?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61904C-347E-0B70-C44C-20C9339B2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31" y="1564368"/>
                <a:ext cx="5435231" cy="5032376"/>
              </a:xfrm>
              <a:blipFill>
                <a:blip r:embed="rId3"/>
                <a:stretch>
                  <a:fillRect l="-1632" t="-2519" r="-186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istorical Logos | UH Brand Center | University of Houston">
            <a:extLst>
              <a:ext uri="{FF2B5EF4-FFF2-40B4-BE49-F238E27FC236}">
                <a16:creationId xmlns:a16="http://schemas.microsoft.com/office/drawing/2014/main" id="{A487576B-9805-70F6-FA07-5FFEFABA7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7" y="365125"/>
            <a:ext cx="857623" cy="11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E1C93B8-6D47-DE4E-8D1D-AF2E05C79CC1}"/>
              </a:ext>
            </a:extLst>
          </p:cNvPr>
          <p:cNvGrpSpPr/>
          <p:nvPr/>
        </p:nvGrpSpPr>
        <p:grpSpPr>
          <a:xfrm>
            <a:off x="6096000" y="2152697"/>
            <a:ext cx="5923741" cy="3123457"/>
            <a:chOff x="444750" y="21108822"/>
            <a:chExt cx="11406665" cy="60144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BC2D9F-A7C9-6002-1772-A6706F2239B8}"/>
                </a:ext>
              </a:extLst>
            </p:cNvPr>
            <p:cNvGrpSpPr/>
            <p:nvPr/>
          </p:nvGrpSpPr>
          <p:grpSpPr>
            <a:xfrm>
              <a:off x="444750" y="21108822"/>
              <a:ext cx="11406665" cy="6014482"/>
              <a:chOff x="461696" y="21452959"/>
              <a:chExt cx="11406665" cy="601448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89FFC54-E2B0-E84F-AFDE-FA75D1650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461696" y="21452959"/>
                <a:ext cx="11325972" cy="6014482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3C05320-E4BD-B6D5-F43D-A6200BD200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2599" y="22092557"/>
                <a:ext cx="0" cy="313813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B17E77-6678-3B3C-0B1F-E05C8930C4F7}"/>
                  </a:ext>
                </a:extLst>
              </p:cNvPr>
              <p:cNvSpPr txBox="1"/>
              <p:nvPr/>
            </p:nvSpPr>
            <p:spPr>
              <a:xfrm>
                <a:off x="3169013" y="24260973"/>
                <a:ext cx="4016817" cy="1093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Peripheral:</a:t>
                </a:r>
              </a:p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Geometry-driven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7DD07E-9374-505A-15B7-EBC9F0711BBB}"/>
                  </a:ext>
                </a:extLst>
              </p:cNvPr>
              <p:cNvSpPr txBox="1"/>
              <p:nvPr/>
            </p:nvSpPr>
            <p:spPr>
              <a:xfrm>
                <a:off x="9169853" y="24260973"/>
                <a:ext cx="2698508" cy="1093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Ultra-central:</a:t>
                </a:r>
              </a:p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New physics!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1DA4A9-4EF7-CA7B-CD11-06041D1BBAB6}"/>
                </a:ext>
              </a:extLst>
            </p:cNvPr>
            <p:cNvGrpSpPr/>
            <p:nvPr/>
          </p:nvGrpSpPr>
          <p:grpSpPr>
            <a:xfrm>
              <a:off x="2190606" y="22691971"/>
              <a:ext cx="1973507" cy="1193908"/>
              <a:chOff x="2333335" y="21395747"/>
              <a:chExt cx="1973507" cy="119390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9C5A67B-57A4-5532-02CE-CCCF672A72F9}"/>
                  </a:ext>
                </a:extLst>
              </p:cNvPr>
              <p:cNvSpPr/>
              <p:nvPr/>
            </p:nvSpPr>
            <p:spPr>
              <a:xfrm>
                <a:off x="2333335" y="21395748"/>
                <a:ext cx="1193907" cy="119390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696B604-47F9-312E-FF29-7409CB8EE176}"/>
                  </a:ext>
                </a:extLst>
              </p:cNvPr>
              <p:cNvSpPr/>
              <p:nvPr/>
            </p:nvSpPr>
            <p:spPr>
              <a:xfrm>
                <a:off x="3112935" y="21395747"/>
                <a:ext cx="1193907" cy="119390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2B1353D-A93D-49C2-C4F4-3D41218FDBC2}"/>
                </a:ext>
              </a:extLst>
            </p:cNvPr>
            <p:cNvGrpSpPr/>
            <p:nvPr/>
          </p:nvGrpSpPr>
          <p:grpSpPr>
            <a:xfrm>
              <a:off x="6154493" y="22695432"/>
              <a:ext cx="1456673" cy="1193908"/>
              <a:chOff x="2850169" y="21395747"/>
              <a:chExt cx="1456673" cy="119390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F05E24F-0673-BB61-9279-C1EDAD27F3D4}"/>
                  </a:ext>
                </a:extLst>
              </p:cNvPr>
              <p:cNvSpPr/>
              <p:nvPr/>
            </p:nvSpPr>
            <p:spPr>
              <a:xfrm>
                <a:off x="2850169" y="21395748"/>
                <a:ext cx="1193907" cy="119390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B3154A-8539-C714-FAF5-B6F59E8F518D}"/>
                  </a:ext>
                </a:extLst>
              </p:cNvPr>
              <p:cNvSpPr/>
              <p:nvPr/>
            </p:nvSpPr>
            <p:spPr>
              <a:xfrm>
                <a:off x="3112935" y="21395747"/>
                <a:ext cx="1193907" cy="119390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64DCB8-EAB0-70E4-50FE-7B612D13845D}"/>
                </a:ext>
              </a:extLst>
            </p:cNvPr>
            <p:cNvSpPr/>
            <p:nvPr/>
          </p:nvSpPr>
          <p:spPr>
            <a:xfrm>
              <a:off x="9893208" y="22695433"/>
              <a:ext cx="1193907" cy="119390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2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B4634-AEDE-8374-884E-2E6F744C7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CF8210-ED42-C1B7-7785-2B3B4D58127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Lattice QCD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CF8210-ED42-C1B7-7785-2B3B4D581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8CB6B-8950-A6B3-8F79-71112CE06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889" y="1593476"/>
                <a:ext cx="6658940" cy="50323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average temperature corresponding to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measurement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0−5%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[Nat. Phys. 16 (2020) 615]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Increases with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insightful to the EOS?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Upper: Lattice QCD prediction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[arXiv:1407.6387, 1309.5258].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Lattice QCD curve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MeV above; contour plot shows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dependence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D8CB6B-8950-A6B3-8F79-71112CE06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889" y="1593476"/>
                <a:ext cx="6658940" cy="5032376"/>
              </a:xfrm>
              <a:blipFill>
                <a:blip r:embed="rId4"/>
                <a:stretch>
                  <a:fillRect l="-1714" t="-2015" r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istorical Logos | UH Brand Center | University of Houston">
            <a:extLst>
              <a:ext uri="{FF2B5EF4-FFF2-40B4-BE49-F238E27FC236}">
                <a16:creationId xmlns:a16="http://schemas.microsoft.com/office/drawing/2014/main" id="{B98196F3-5251-2EDF-1594-808A5489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7" y="365125"/>
            <a:ext cx="857623" cy="11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F29C7855-8B79-60D0-506F-E491E974219D}"/>
              </a:ext>
            </a:extLst>
          </p:cNvPr>
          <p:cNvGrpSpPr/>
          <p:nvPr/>
        </p:nvGrpSpPr>
        <p:grpSpPr>
          <a:xfrm>
            <a:off x="7092829" y="1530594"/>
            <a:ext cx="4632237" cy="2426711"/>
            <a:chOff x="3723640" y="2266335"/>
            <a:chExt cx="7772399" cy="407176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7103AA-2A79-5187-0655-34B56EA33A11}"/>
                </a:ext>
              </a:extLst>
            </p:cNvPr>
            <p:cNvSpPr/>
            <p:nvPr/>
          </p:nvSpPr>
          <p:spPr>
            <a:xfrm>
              <a:off x="3723640" y="2266335"/>
              <a:ext cx="7772399" cy="40717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BC329C6-C22A-F86E-C27B-52E5B440011D}"/>
                </a:ext>
              </a:extLst>
            </p:cNvPr>
            <p:cNvGrpSpPr/>
            <p:nvPr/>
          </p:nvGrpSpPr>
          <p:grpSpPr>
            <a:xfrm>
              <a:off x="3723640" y="2266335"/>
              <a:ext cx="7772399" cy="4071762"/>
              <a:chOff x="2038703" y="221635"/>
              <a:chExt cx="7772399" cy="407176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BB73D1E-DE58-170E-6788-0A8357CED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9256" t="-271" r="577" b="7624"/>
              <a:stretch>
                <a:fillRect/>
              </a:stretch>
            </p:blipFill>
            <p:spPr>
              <a:xfrm>
                <a:off x="2858703" y="275943"/>
                <a:ext cx="6785811" cy="343940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C8975DB-34A6-ADCE-1ABE-1BE7D9B7FE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/>
            </p:blipFill>
            <p:spPr>
              <a:xfrm>
                <a:off x="2038703" y="221635"/>
                <a:ext cx="7772399" cy="4071762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4E0AB0F-A064-12E5-CC08-116A829F81A0}"/>
                  </a:ext>
                </a:extLst>
              </p:cNvPr>
              <p:cNvSpPr/>
              <p:nvPr/>
            </p:nvSpPr>
            <p:spPr>
              <a:xfrm>
                <a:off x="7517331" y="3214838"/>
                <a:ext cx="1280160" cy="3080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D037FEC-E534-6910-B981-AF709286682A}"/>
                  </a:ext>
                </a:extLst>
              </p:cNvPr>
              <p:cNvSpPr/>
              <p:nvPr/>
            </p:nvSpPr>
            <p:spPr>
              <a:xfrm>
                <a:off x="3059230" y="672164"/>
                <a:ext cx="1280160" cy="3080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7F262D8-C402-F261-500A-047A441D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142" t="43098" r="62848" b="30732"/>
            <a:stretch>
              <a:fillRect/>
            </a:stretch>
          </p:blipFill>
          <p:spPr>
            <a:xfrm>
              <a:off x="5362893" y="3930651"/>
              <a:ext cx="1280160" cy="9715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60C78F-3246-A375-C7DD-B0521D203EA3}"/>
                </a:ext>
              </a:extLst>
            </p:cNvPr>
            <p:cNvSpPr/>
            <p:nvPr/>
          </p:nvSpPr>
          <p:spPr>
            <a:xfrm>
              <a:off x="5501897" y="3930651"/>
              <a:ext cx="999641" cy="842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8EB1BB6-1DCD-D47F-E1C2-A6ABDC4A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142" t="43098" r="62848" b="30732"/>
            <a:stretch>
              <a:fillRect/>
            </a:stretch>
          </p:blipFill>
          <p:spPr>
            <a:xfrm>
              <a:off x="5373570" y="3930651"/>
              <a:ext cx="1280160" cy="97155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F08B04B-1E17-1DBD-4E8B-000492578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7183" y="4126750"/>
            <a:ext cx="3587275" cy="243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44DD7-8286-42CC-09BA-8A5249D50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DD53-069D-DC1A-9715-B14FA83A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</a:t>
            </a:r>
            <a:r>
              <a:rPr lang="en-US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Trajectum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istorical Logos | UH Brand Center | University of Houston">
            <a:extLst>
              <a:ext uri="{FF2B5EF4-FFF2-40B4-BE49-F238E27FC236}">
                <a16:creationId xmlns:a16="http://schemas.microsoft.com/office/drawing/2014/main" id="{4D701D8D-4F0A-E438-125A-284D0B4AC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7" y="365125"/>
            <a:ext cx="857623" cy="11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DBE62-6438-6FAE-0D4F-BB89F6B14D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45618" y="1917738"/>
            <a:ext cx="5331078" cy="39470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C191C16-627D-E835-1B73-E49D289A1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31" y="1564368"/>
                <a:ext cx="5794287" cy="5032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results from </a:t>
                </a:r>
                <a:r>
                  <a:rPr lang="en-US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Trajectum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various STAR collision energies: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MeV)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54.4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MeV)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154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MeV)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19.6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MeV)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7.7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MeV)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C191C16-627D-E835-1B73-E49D289A1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31" y="1564368"/>
                <a:ext cx="5794287" cy="5032376"/>
              </a:xfrm>
              <a:prstGeom prst="rect">
                <a:avLst/>
              </a:prstGeom>
              <a:blipFill>
                <a:blip r:embed="rId4"/>
                <a:stretch>
                  <a:fillRect l="-175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45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B202F-DE81-6251-6769-F2518FED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37193-FAE6-555C-537D-4AAFE666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from </a:t>
            </a:r>
            <a:r>
              <a:rPr lang="en-US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Trajectum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9E74DB-0CDB-8D6A-710B-85345C849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331" y="1564368"/>
                <a:ext cx="6015086" cy="552223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results from </a:t>
                </a:r>
                <a:r>
                  <a:rPr lang="en-US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Trajectum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various STAR collision energies: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MeV)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=54.4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MeV)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=27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=154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MeV)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=19.6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=203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MeV)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=7.7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GeV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=420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MeV)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Overlay these values onto the QCD curve: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Values lie in the bounds predicted by QCD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∈[0.14,0.33]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but dynamically disagree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9E74DB-0CDB-8D6A-710B-85345C849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31" y="1564368"/>
                <a:ext cx="6015086" cy="5522232"/>
              </a:xfrm>
              <a:blipFill>
                <a:blip r:embed="rId2"/>
                <a:stretch>
                  <a:fillRect l="-1688" t="-1835" r="-2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istorical Logos | UH Brand Center | University of Houston">
            <a:extLst>
              <a:ext uri="{FF2B5EF4-FFF2-40B4-BE49-F238E27FC236}">
                <a16:creationId xmlns:a16="http://schemas.microsoft.com/office/drawing/2014/main" id="{76FDF583-87DF-20F1-6C19-C647A351D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7" y="365125"/>
            <a:ext cx="857623" cy="11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112C65-2E4C-5E90-16E9-41F018DC2D8D}"/>
              </a:ext>
            </a:extLst>
          </p:cNvPr>
          <p:cNvGrpSpPr/>
          <p:nvPr/>
        </p:nvGrpSpPr>
        <p:grpSpPr>
          <a:xfrm>
            <a:off x="6566417" y="1799303"/>
            <a:ext cx="5253772" cy="3940329"/>
            <a:chOff x="4131116" y="552240"/>
            <a:chExt cx="7545788" cy="565934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BD200B4-65F0-EDFA-6446-B3B8B2FA5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1116" y="552240"/>
              <a:ext cx="7545788" cy="565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FD237E0-1BA0-7FF7-41A7-5F024BB0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1644" t="17901" r="22075" b="24899"/>
            <a:stretch>
              <a:fillRect/>
            </a:stretch>
          </p:blipFill>
          <p:spPr>
            <a:xfrm>
              <a:off x="5722706" y="1877803"/>
              <a:ext cx="3955550" cy="3012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41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99815-3C3B-04A8-6D3E-1092AC1C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rays of light&#10;&#10;AI-generated content may be incorrect.">
            <a:extLst>
              <a:ext uri="{FF2B5EF4-FFF2-40B4-BE49-F238E27FC236}">
                <a16:creationId xmlns:a16="http://schemas.microsoft.com/office/drawing/2014/main" id="{AA5B5224-F5C3-D8FE-5404-54B0A5447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8" b="26586"/>
          <a:stretch>
            <a:fillRect/>
          </a:stretch>
        </p:blipFill>
        <p:spPr>
          <a:xfrm>
            <a:off x="3930877" y="437917"/>
            <a:ext cx="8261123" cy="6420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EC4C0-17E0-ADCB-2D24-B7856793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0BE90-A6CD-2972-A502-51F4364320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331" y="1564368"/>
                <a:ext cx="5435231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well does </a:t>
                </a:r>
                <a:r>
                  <a:rPr lang="en-US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Trajectum</a:t>
                </a:r>
                <a:r>
                  <a:rPr 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describe low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collisions?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Emergent physics at low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Hadronic phase contributions?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we truly measuring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Theoretical uncertainties, sensitivities, and the </a:t>
                </a:r>
                <a:r>
                  <a:rPr 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way forward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0BE90-A6CD-2972-A502-51F436432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31" y="1564368"/>
                <a:ext cx="5435231" cy="5032376"/>
              </a:xfrm>
              <a:blipFill>
                <a:blip r:embed="rId3"/>
                <a:stretch>
                  <a:fillRect l="-1865" t="-2015" r="-2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istorical Logos | UH Brand Center | University of Houston">
            <a:extLst>
              <a:ext uri="{FF2B5EF4-FFF2-40B4-BE49-F238E27FC236}">
                <a16:creationId xmlns:a16="http://schemas.microsoft.com/office/drawing/2014/main" id="{F0F5C5BA-D67C-E687-4627-4983360FC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7" y="365125"/>
            <a:ext cx="857623" cy="11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D3E3F-8BF6-42B0-D74C-8D3503333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BB21-AC94-2DD6-3BCE-91F19A5BB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676BEF-E947-170F-633F-D2C055975C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9764" y="1465471"/>
                <a:ext cx="9972472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used </a:t>
                </a:r>
                <a:r>
                  <a:rPr lang="en-US" i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Trajectum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model heavy-ion collisions at different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𝑁𝑁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in order to build an understanding of the EOS of nuclear matter.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find that our results fall within the limits of Lattice QCD, but do not agree dynamically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676BEF-E947-170F-633F-D2C055975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9764" y="1465471"/>
                <a:ext cx="9972472" cy="5032376"/>
              </a:xfrm>
              <a:blipFill>
                <a:blip r:embed="rId2"/>
                <a:stretch>
                  <a:fillRect l="-114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istorical Logos | UH Brand Center | University of Houston">
            <a:extLst>
              <a:ext uri="{FF2B5EF4-FFF2-40B4-BE49-F238E27FC236}">
                <a16:creationId xmlns:a16="http://schemas.microsoft.com/office/drawing/2014/main" id="{D5696EF2-FBD4-4940-5042-A4DB76E8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177" y="365125"/>
            <a:ext cx="857623" cy="110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640</Words>
  <Application>Microsoft Office PowerPoint</Application>
  <PresentationFormat>Widescreen</PresentationFormat>
  <Paragraphs>72</Paragraphs>
  <Slides>12</Slides>
  <Notes>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Temperature Evolution of the Speed of Sound from Heavy Ion Collisions using Trajectum – a Heavy Ion Collision Model</vt:lpstr>
      <vt:lpstr>Outline</vt:lpstr>
      <vt:lpstr>What is Trajectum?</vt:lpstr>
      <vt:lpstr>Speed of sound c_s^2</vt:lpstr>
      <vt:lpstr>T_eff and Lattice QCD</vt:lpstr>
      <vt:lpstr>Results from Trajectum</vt:lpstr>
      <vt:lpstr>Results from Trajectum</vt:lpstr>
      <vt:lpstr>Commentary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Schmidt, Christian J</dc:creator>
  <cp:lastModifiedBy>Schmidt, Christian J</cp:lastModifiedBy>
  <cp:revision>2</cp:revision>
  <dcterms:created xsi:type="dcterms:W3CDTF">2025-09-22T18:06:53Z</dcterms:created>
  <dcterms:modified xsi:type="dcterms:W3CDTF">2025-10-14T14:45:18Z</dcterms:modified>
</cp:coreProperties>
</file>